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9144000"/>
  <p:notesSz cx="9144000" cy="6858000"/>
  <p:embeddedFontLst>
    <p:embeddedFont>
      <p:font typeface="Roboto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38" roundtripDataSignature="AMtx7mjoJYsKVF7YEvzF6r2kalWTVSN2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DG7YTlGnCEo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449c0ccaa_0_174:notes"/>
          <p:cNvSpPr txBox="1"/>
          <p:nvPr>
            <p:ph idx="1" type="body"/>
          </p:nvPr>
        </p:nvSpPr>
        <p:spPr>
          <a:xfrm>
            <a:off x="914400" y="3300413"/>
            <a:ext cx="73152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32449c0ccaa_0_174:notes"/>
          <p:cNvSpPr/>
          <p:nvPr>
            <p:ph idx="2" type="sldImg"/>
          </p:nvPr>
        </p:nvSpPr>
        <p:spPr>
          <a:xfrm>
            <a:off x="1828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2449c0ccaa_0_183:notes"/>
          <p:cNvSpPr txBox="1"/>
          <p:nvPr>
            <p:ph idx="1" type="body"/>
          </p:nvPr>
        </p:nvSpPr>
        <p:spPr>
          <a:xfrm>
            <a:off x="914400" y="3300413"/>
            <a:ext cx="73152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32449c0ccaa_0_183:notes"/>
          <p:cNvSpPr/>
          <p:nvPr>
            <p:ph idx="2" type="sldImg"/>
          </p:nvPr>
        </p:nvSpPr>
        <p:spPr>
          <a:xfrm>
            <a:off x="1828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449c0ccaa_0_190:notes"/>
          <p:cNvSpPr txBox="1"/>
          <p:nvPr>
            <p:ph idx="1" type="body"/>
          </p:nvPr>
        </p:nvSpPr>
        <p:spPr>
          <a:xfrm>
            <a:off x="914400" y="3300413"/>
            <a:ext cx="73152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32449c0ccaa_0_190:notes"/>
          <p:cNvSpPr/>
          <p:nvPr>
            <p:ph idx="2" type="sldImg"/>
          </p:nvPr>
        </p:nvSpPr>
        <p:spPr>
          <a:xfrm>
            <a:off x="1828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449c0ccaa_0_247:notes"/>
          <p:cNvSpPr txBox="1"/>
          <p:nvPr>
            <p:ph idx="1" type="body"/>
          </p:nvPr>
        </p:nvSpPr>
        <p:spPr>
          <a:xfrm>
            <a:off x="914400" y="3300413"/>
            <a:ext cx="73152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32449c0ccaa_0_247:notes"/>
          <p:cNvSpPr/>
          <p:nvPr>
            <p:ph idx="2" type="sldImg"/>
          </p:nvPr>
        </p:nvSpPr>
        <p:spPr>
          <a:xfrm>
            <a:off x="1828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449c0ccaa_0_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32449c0ccaa_0_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2449c0ccaa_0_326:notes"/>
          <p:cNvSpPr txBox="1"/>
          <p:nvPr>
            <p:ph idx="1" type="body"/>
          </p:nvPr>
        </p:nvSpPr>
        <p:spPr>
          <a:xfrm>
            <a:off x="914400" y="3300413"/>
            <a:ext cx="73152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32449c0ccaa_0_326:notes"/>
          <p:cNvSpPr/>
          <p:nvPr>
            <p:ph idx="2" type="sldImg"/>
          </p:nvPr>
        </p:nvSpPr>
        <p:spPr>
          <a:xfrm>
            <a:off x="1828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449c0ccaa_0_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32449c0ccaa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https://www.youtube.com/watch?v=DG7YTlGnCEo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its all about rotation and </a:t>
            </a:r>
            <a:r>
              <a:rPr lang="en-US"/>
              <a:t>stretching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2449c0ccaa_0_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32449c0ccaa_0_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2449c0ccaa_0_399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32449c0ccaa_0_39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2449c0ccaa_0_41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32449c0ccaa_0_41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6a41dc3ae_0_2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316a41dc3ae_0_2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acc86d7da_0_25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31acc86d7da_0_2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449c0ccaa_0_52:notes"/>
          <p:cNvSpPr/>
          <p:nvPr>
            <p:ph idx="2" type="sldImg"/>
          </p:nvPr>
        </p:nvSpPr>
        <p:spPr>
          <a:xfrm>
            <a:off x="1828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2449c0ccaa_0_52:notes"/>
          <p:cNvSpPr txBox="1"/>
          <p:nvPr>
            <p:ph idx="1" type="body"/>
          </p:nvPr>
        </p:nvSpPr>
        <p:spPr>
          <a:xfrm>
            <a:off x="914400" y="3300413"/>
            <a:ext cx="7315200" cy="27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2449c0ccaa_0_52:notes"/>
          <p:cNvSpPr txBox="1"/>
          <p:nvPr>
            <p:ph idx="12" type="sldNum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449c0ccaa_0_63:notes"/>
          <p:cNvSpPr/>
          <p:nvPr>
            <p:ph idx="2" type="sldImg"/>
          </p:nvPr>
        </p:nvSpPr>
        <p:spPr>
          <a:xfrm>
            <a:off x="1828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449c0ccaa_0_63:notes"/>
          <p:cNvSpPr txBox="1"/>
          <p:nvPr>
            <p:ph idx="1" type="body"/>
          </p:nvPr>
        </p:nvSpPr>
        <p:spPr>
          <a:xfrm>
            <a:off x="914400" y="3300413"/>
            <a:ext cx="7315200" cy="27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32449c0ccaa_0_63:notes"/>
          <p:cNvSpPr txBox="1"/>
          <p:nvPr>
            <p:ph idx="12" type="sldNum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449c0ccaa_0_121:notes"/>
          <p:cNvSpPr/>
          <p:nvPr>
            <p:ph idx="2" type="sldImg"/>
          </p:nvPr>
        </p:nvSpPr>
        <p:spPr>
          <a:xfrm>
            <a:off x="1828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449c0ccaa_0_121:notes"/>
          <p:cNvSpPr txBox="1"/>
          <p:nvPr>
            <p:ph idx="1" type="body"/>
          </p:nvPr>
        </p:nvSpPr>
        <p:spPr>
          <a:xfrm>
            <a:off x="914400" y="3300413"/>
            <a:ext cx="7315200" cy="27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32449c0ccaa_0_121:notes"/>
          <p:cNvSpPr txBox="1"/>
          <p:nvPr>
            <p:ph idx="12" type="sldNum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449c0ccaa_0_129:notes"/>
          <p:cNvSpPr txBox="1"/>
          <p:nvPr>
            <p:ph idx="1" type="body"/>
          </p:nvPr>
        </p:nvSpPr>
        <p:spPr>
          <a:xfrm>
            <a:off x="914400" y="3300413"/>
            <a:ext cx="73152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32449c0ccaa_0_129:notes"/>
          <p:cNvSpPr/>
          <p:nvPr>
            <p:ph idx="2" type="sldImg"/>
          </p:nvPr>
        </p:nvSpPr>
        <p:spPr>
          <a:xfrm>
            <a:off x="1828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449c0ccaa_0_145:notes"/>
          <p:cNvSpPr txBox="1"/>
          <p:nvPr>
            <p:ph idx="1" type="body"/>
          </p:nvPr>
        </p:nvSpPr>
        <p:spPr>
          <a:xfrm>
            <a:off x="914400" y="3300413"/>
            <a:ext cx="73152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32449c0ccaa_0_145:notes"/>
          <p:cNvSpPr/>
          <p:nvPr>
            <p:ph idx="2" type="sldImg"/>
          </p:nvPr>
        </p:nvSpPr>
        <p:spPr>
          <a:xfrm>
            <a:off x="1828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449c0ccaa_0_157:notes"/>
          <p:cNvSpPr txBox="1"/>
          <p:nvPr>
            <p:ph idx="1" type="body"/>
          </p:nvPr>
        </p:nvSpPr>
        <p:spPr>
          <a:xfrm>
            <a:off x="914400" y="3300413"/>
            <a:ext cx="73152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32449c0ccaa_0_157:notes"/>
          <p:cNvSpPr/>
          <p:nvPr>
            <p:ph idx="2" type="sldImg"/>
          </p:nvPr>
        </p:nvSpPr>
        <p:spPr>
          <a:xfrm>
            <a:off x="1828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449c0ccaa_0_165:notes"/>
          <p:cNvSpPr txBox="1"/>
          <p:nvPr>
            <p:ph idx="1" type="body"/>
          </p:nvPr>
        </p:nvSpPr>
        <p:spPr>
          <a:xfrm>
            <a:off x="914400" y="3300413"/>
            <a:ext cx="73152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32449c0ccaa_0_165:notes"/>
          <p:cNvSpPr/>
          <p:nvPr>
            <p:ph idx="2" type="sldImg"/>
          </p:nvPr>
        </p:nvSpPr>
        <p:spPr>
          <a:xfrm>
            <a:off x="1828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/>
          <p:nvPr/>
        </p:nvSpPr>
        <p:spPr>
          <a:xfrm>
            <a:off x="0" y="0"/>
            <a:ext cx="8815705" cy="897255"/>
          </a:xfrm>
          <a:custGeom>
            <a:rect b="b" l="l" r="r" t="t"/>
            <a:pathLst>
              <a:path extrusionOk="0" h="897255" w="8815705">
                <a:moveTo>
                  <a:pt x="0" y="896644"/>
                </a:moveTo>
                <a:lnTo>
                  <a:pt x="8815525" y="896644"/>
                </a:lnTo>
                <a:lnTo>
                  <a:pt x="8815525" y="0"/>
                </a:lnTo>
                <a:lnTo>
                  <a:pt x="0" y="0"/>
                </a:lnTo>
                <a:lnTo>
                  <a:pt x="0" y="896644"/>
                </a:lnTo>
                <a:close/>
              </a:path>
            </a:pathLst>
          </a:custGeom>
          <a:solidFill>
            <a:srgbClr val="14284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5132" y="137186"/>
            <a:ext cx="4188822" cy="57150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9"/>
          <p:cNvSpPr/>
          <p:nvPr/>
        </p:nvSpPr>
        <p:spPr>
          <a:xfrm>
            <a:off x="8815525" y="0"/>
            <a:ext cx="328930" cy="897255"/>
          </a:xfrm>
          <a:custGeom>
            <a:rect b="b" l="l" r="r" t="t"/>
            <a:pathLst>
              <a:path extrusionOk="0" h="897255" w="328929">
                <a:moveTo>
                  <a:pt x="328474" y="896644"/>
                </a:moveTo>
                <a:lnTo>
                  <a:pt x="0" y="896644"/>
                </a:lnTo>
                <a:lnTo>
                  <a:pt x="0" y="0"/>
                </a:lnTo>
                <a:lnTo>
                  <a:pt x="328474" y="0"/>
                </a:lnTo>
                <a:lnTo>
                  <a:pt x="328474" y="896644"/>
                </a:lnTo>
                <a:close/>
              </a:path>
            </a:pathLst>
          </a:custGeom>
          <a:solidFill>
            <a:srgbClr val="C4820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9"/>
          <p:cNvSpPr txBox="1"/>
          <p:nvPr>
            <p:ph type="title"/>
          </p:nvPr>
        </p:nvSpPr>
        <p:spPr>
          <a:xfrm>
            <a:off x="795548" y="973632"/>
            <a:ext cx="7552903" cy="360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>
                <a:solidFill>
                  <a:srgbClr val="1428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9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9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/>
          <p:nvPr>
            <p:ph type="title"/>
          </p:nvPr>
        </p:nvSpPr>
        <p:spPr>
          <a:xfrm>
            <a:off x="795548" y="973632"/>
            <a:ext cx="7552903" cy="360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>
                <a:solidFill>
                  <a:srgbClr val="1428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" type="body"/>
          </p:nvPr>
        </p:nvSpPr>
        <p:spPr>
          <a:xfrm>
            <a:off x="1488574" y="1694081"/>
            <a:ext cx="2925445" cy="472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rgbClr val="6C330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2" type="body"/>
          </p:nvPr>
        </p:nvSpPr>
        <p:spPr>
          <a:xfrm>
            <a:off x="5209374" y="1957256"/>
            <a:ext cx="3594100" cy="4462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1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1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1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2"/>
          <p:cNvSpPr txBox="1"/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>
                <a:solidFill>
                  <a:srgbClr val="1428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2"/>
          <p:cNvSpPr txBox="1"/>
          <p:nvPr>
            <p:ph idx="1" type="subTitle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2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2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2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3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3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25ae142d2_0_452"/>
          <p:cNvSpPr txBox="1"/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g3125ae142d2_0_452"/>
          <p:cNvSpPr txBox="1"/>
          <p:nvPr>
            <p:ph idx="1" type="subTitle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g3125ae142d2_0_452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3125ae142d2_0_452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3125ae142d2_0_452"/>
          <p:cNvSpPr txBox="1"/>
          <p:nvPr>
            <p:ph idx="12" type="sldNum"/>
          </p:nvPr>
        </p:nvSpPr>
        <p:spPr>
          <a:xfrm>
            <a:off x="6457950" y="6356350"/>
            <a:ext cx="205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125ae142d2_0_462"/>
          <p:cNvSpPr txBox="1"/>
          <p:nvPr>
            <p:ph idx="10" type="dt"/>
          </p:nvPr>
        </p:nvSpPr>
        <p:spPr>
          <a:xfrm>
            <a:off x="0" y="0"/>
            <a:ext cx="225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g3125ae142d2_0_462"/>
          <p:cNvSpPr txBox="1"/>
          <p:nvPr>
            <p:ph idx="11" type="ftr"/>
          </p:nvPr>
        </p:nvSpPr>
        <p:spPr>
          <a:xfrm>
            <a:off x="0" y="0"/>
            <a:ext cx="225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g3125ae142d2_0_462"/>
          <p:cNvSpPr txBox="1"/>
          <p:nvPr>
            <p:ph idx="12" type="sldNum"/>
          </p:nvPr>
        </p:nvSpPr>
        <p:spPr>
          <a:xfrm>
            <a:off x="0" y="0"/>
            <a:ext cx="225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>
  <p:cSld name="BLANK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25ae142d2_0_466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g3125ae142d2_0_466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g3125ae142d2_0_466"/>
          <p:cNvSpPr txBox="1"/>
          <p:nvPr>
            <p:ph idx="12" type="sldNum"/>
          </p:nvPr>
        </p:nvSpPr>
        <p:spPr>
          <a:xfrm>
            <a:off x="6457950" y="6356350"/>
            <a:ext cx="205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0"/>
          <p:cNvSpPr txBox="1"/>
          <p:nvPr>
            <p:ph type="title"/>
          </p:nvPr>
        </p:nvSpPr>
        <p:spPr>
          <a:xfrm>
            <a:off x="795548" y="973632"/>
            <a:ext cx="7552903" cy="360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>
                <a:solidFill>
                  <a:srgbClr val="1428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" type="body"/>
          </p:nvPr>
        </p:nvSpPr>
        <p:spPr>
          <a:xfrm>
            <a:off x="713224" y="2664446"/>
            <a:ext cx="5613400" cy="290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0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0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 Slide_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 Slide_4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311e4bf0320_0_194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g311e4bf0320_0_194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g311e4bf0320_0_194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g311e4bf0320_0_194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125ae142d2_0_458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g3125ae142d2_0_458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g3125ae142d2_0_458"/>
          <p:cNvSpPr txBox="1"/>
          <p:nvPr>
            <p:ph idx="12" type="sldNum"/>
          </p:nvPr>
        </p:nvSpPr>
        <p:spPr>
          <a:xfrm>
            <a:off x="6457950" y="6356350"/>
            <a:ext cx="205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 Slide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 Slide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>
  <p:cSld name="Solo el título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g3125ae142d2_0_27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00058" y="5954728"/>
            <a:ext cx="1204950" cy="67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g3125ae142d2_0_2713"/>
          <p:cNvPicPr preferRelativeResize="0"/>
          <p:nvPr/>
        </p:nvPicPr>
        <p:blipFill rotWithShape="1">
          <a:blip r:embed="rId3">
            <a:alphaModFix/>
          </a:blip>
          <a:srcRect b="0" l="0" r="91258" t="0"/>
          <a:stretch/>
        </p:blipFill>
        <p:spPr>
          <a:xfrm>
            <a:off x="1" y="5992565"/>
            <a:ext cx="569890" cy="87831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g3125ae142d2_0_2713"/>
          <p:cNvSpPr txBox="1"/>
          <p:nvPr>
            <p:ph idx="1" type="body"/>
          </p:nvPr>
        </p:nvSpPr>
        <p:spPr>
          <a:xfrm>
            <a:off x="4629150" y="1603390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6CE"/>
              </a:buClr>
              <a:buSzPts val="1800"/>
              <a:buChar char="•"/>
              <a:defRPr sz="2000">
                <a:solidFill>
                  <a:srgbClr val="003B6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6CE"/>
              </a:buClr>
              <a:buSzPts val="1800"/>
              <a:buChar char="•"/>
              <a:defRPr sz="2000">
                <a:solidFill>
                  <a:srgbClr val="003B6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6CE"/>
              </a:buClr>
              <a:buSzPts val="1800"/>
              <a:buChar char="•"/>
              <a:defRPr sz="2000">
                <a:solidFill>
                  <a:srgbClr val="003B6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6CE"/>
              </a:buClr>
              <a:buSzPts val="1800"/>
              <a:buChar char="•"/>
              <a:defRPr sz="2000">
                <a:solidFill>
                  <a:srgbClr val="003B6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6CE"/>
              </a:buClr>
              <a:buSzPts val="1800"/>
              <a:buChar char="•"/>
              <a:defRPr sz="2000">
                <a:solidFill>
                  <a:srgbClr val="003B6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6" name="Google Shape;46;g3125ae142d2_0_27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719" y="268930"/>
            <a:ext cx="1945588" cy="341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3125ae142d2_0_27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81900" y="161"/>
            <a:ext cx="1562102" cy="78105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g3125ae142d2_0_2713"/>
          <p:cNvSpPr txBox="1"/>
          <p:nvPr>
            <p:ph type="title"/>
          </p:nvPr>
        </p:nvSpPr>
        <p:spPr>
          <a:xfrm>
            <a:off x="2404872" y="191514"/>
            <a:ext cx="54315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76CE"/>
              </a:buClr>
              <a:buSzPts val="2800"/>
              <a:buFont typeface="Arial"/>
              <a:buNone/>
              <a:defRPr b="1" i="0" sz="2800">
                <a:solidFill>
                  <a:srgbClr val="0076C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/>
          <p:nvPr/>
        </p:nvSpPr>
        <p:spPr>
          <a:xfrm>
            <a:off x="0" y="0"/>
            <a:ext cx="8815705" cy="897255"/>
          </a:xfrm>
          <a:custGeom>
            <a:rect b="b" l="l" r="r" t="t"/>
            <a:pathLst>
              <a:path extrusionOk="0" h="897255" w="8815705">
                <a:moveTo>
                  <a:pt x="0" y="896644"/>
                </a:moveTo>
                <a:lnTo>
                  <a:pt x="8815525" y="896644"/>
                </a:lnTo>
                <a:lnTo>
                  <a:pt x="8815525" y="0"/>
                </a:lnTo>
                <a:lnTo>
                  <a:pt x="0" y="0"/>
                </a:lnTo>
                <a:lnTo>
                  <a:pt x="0" y="896644"/>
                </a:lnTo>
                <a:close/>
              </a:path>
            </a:pathLst>
          </a:custGeom>
          <a:solidFill>
            <a:srgbClr val="14284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7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35132" y="137186"/>
            <a:ext cx="4188822" cy="57150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8"/>
          <p:cNvSpPr/>
          <p:nvPr/>
        </p:nvSpPr>
        <p:spPr>
          <a:xfrm>
            <a:off x="8815525" y="0"/>
            <a:ext cx="328930" cy="897255"/>
          </a:xfrm>
          <a:custGeom>
            <a:rect b="b" l="l" r="r" t="t"/>
            <a:pathLst>
              <a:path extrusionOk="0" h="897255" w="328929">
                <a:moveTo>
                  <a:pt x="328474" y="896644"/>
                </a:moveTo>
                <a:lnTo>
                  <a:pt x="0" y="896644"/>
                </a:lnTo>
                <a:lnTo>
                  <a:pt x="0" y="0"/>
                </a:lnTo>
                <a:lnTo>
                  <a:pt x="328474" y="0"/>
                </a:lnTo>
                <a:lnTo>
                  <a:pt x="328474" y="896644"/>
                </a:lnTo>
                <a:close/>
              </a:path>
            </a:pathLst>
          </a:custGeom>
          <a:solidFill>
            <a:srgbClr val="C4820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28"/>
          <p:cNvSpPr/>
          <p:nvPr/>
        </p:nvSpPr>
        <p:spPr>
          <a:xfrm>
            <a:off x="0" y="896644"/>
            <a:ext cx="9144000" cy="540385"/>
          </a:xfrm>
          <a:custGeom>
            <a:rect b="b" l="l" r="r" t="t"/>
            <a:pathLst>
              <a:path extrusionOk="0" h="540385" w="9144000">
                <a:moveTo>
                  <a:pt x="9143999" y="539999"/>
                </a:moveTo>
                <a:lnTo>
                  <a:pt x="0" y="539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39999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8"/>
          <p:cNvSpPr txBox="1"/>
          <p:nvPr>
            <p:ph type="title"/>
          </p:nvPr>
        </p:nvSpPr>
        <p:spPr>
          <a:xfrm>
            <a:off x="795548" y="973632"/>
            <a:ext cx="7552903" cy="360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100" u="none" cap="none" strike="noStrike">
                <a:solidFill>
                  <a:srgbClr val="1428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713224" y="2664446"/>
            <a:ext cx="5613400" cy="290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Relationship Id="rId7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21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0" y="0"/>
            <a:ext cx="4572000" cy="6489700"/>
            <a:chOff x="0" y="0"/>
            <a:chExt cx="4572000" cy="6489700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4572000" cy="6489700"/>
            </a:xfrm>
            <a:custGeom>
              <a:rect b="b" l="l" r="r" t="t"/>
              <a:pathLst>
                <a:path extrusionOk="0" h="6489700" w="4572000">
                  <a:moveTo>
                    <a:pt x="0" y="6489576"/>
                  </a:moveTo>
                  <a:lnTo>
                    <a:pt x="4571999" y="6489576"/>
                  </a:lnTo>
                  <a:lnTo>
                    <a:pt x="4571999" y="0"/>
                  </a:lnTo>
                  <a:lnTo>
                    <a:pt x="0" y="0"/>
                  </a:lnTo>
                  <a:lnTo>
                    <a:pt x="0" y="6489576"/>
                  </a:lnTo>
                  <a:close/>
                </a:path>
              </a:pathLst>
            </a:custGeom>
            <a:solidFill>
              <a:srgbClr val="14284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" name="Google Shape;86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5132" y="137186"/>
              <a:ext cx="4188822" cy="5715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" name="Google Shape;87;p1"/>
          <p:cNvSpPr txBox="1"/>
          <p:nvPr>
            <p:ph type="title"/>
          </p:nvPr>
        </p:nvSpPr>
        <p:spPr>
          <a:xfrm>
            <a:off x="273492" y="2789239"/>
            <a:ext cx="3967479" cy="1076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300">
                <a:solidFill>
                  <a:srgbClr val="FFFFFF"/>
                </a:solidFill>
              </a:rPr>
              <a:t>PROFESSIONAL CERTIFICATE IN MACHINE LEARNING AND ARTIFICIAL INTELLIGENCE</a:t>
            </a:r>
            <a:endParaRPr sz="2300"/>
          </a:p>
        </p:txBody>
      </p:sp>
      <p:sp>
        <p:nvSpPr>
          <p:cNvPr id="88" name="Google Shape;88;p1"/>
          <p:cNvSpPr/>
          <p:nvPr/>
        </p:nvSpPr>
        <p:spPr>
          <a:xfrm>
            <a:off x="0" y="6489577"/>
            <a:ext cx="4572000" cy="368935"/>
          </a:xfrm>
          <a:custGeom>
            <a:rect b="b" l="l" r="r" t="t"/>
            <a:pathLst>
              <a:path extrusionOk="0" h="368934" w="4572000">
                <a:moveTo>
                  <a:pt x="4571999" y="368422"/>
                </a:moveTo>
                <a:lnTo>
                  <a:pt x="0" y="368422"/>
                </a:lnTo>
                <a:lnTo>
                  <a:pt x="0" y="0"/>
                </a:lnTo>
                <a:lnTo>
                  <a:pt x="4571999" y="0"/>
                </a:lnTo>
                <a:lnTo>
                  <a:pt x="4571999" y="368422"/>
                </a:lnTo>
                <a:close/>
              </a:path>
            </a:pathLst>
          </a:custGeom>
          <a:solidFill>
            <a:srgbClr val="C4820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4840338" y="2789239"/>
            <a:ext cx="27813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14284B"/>
                </a:solidFill>
                <a:latin typeface="Roboto"/>
                <a:ea typeface="Roboto"/>
                <a:cs typeface="Roboto"/>
                <a:sym typeface="Roboto"/>
              </a:rPr>
              <a:t>Week </a:t>
            </a:r>
            <a:r>
              <a:rPr b="1" lang="en-US" sz="2300">
                <a:solidFill>
                  <a:srgbClr val="14284B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1" i="0" sz="2300" u="none" cap="none" strike="noStrike">
              <a:solidFill>
                <a:srgbClr val="14284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6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PCA &amp; Clusters</a:t>
            </a:r>
            <a:endParaRPr b="1" i="0" sz="3600" u="none" cap="none" strike="noStrike">
              <a:solidFill>
                <a:srgbClr val="14284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50" u="none" cap="none" strike="noStrike">
              <a:solidFill>
                <a:srgbClr val="666666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4284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2449c0ccaa_0_174"/>
          <p:cNvSpPr txBox="1"/>
          <p:nvPr>
            <p:ph idx="12" type="sldNum"/>
          </p:nvPr>
        </p:nvSpPr>
        <p:spPr>
          <a:xfrm>
            <a:off x="6583680" y="8503920"/>
            <a:ext cx="2103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g32449c0ccaa_0_174"/>
          <p:cNvSpPr txBox="1"/>
          <p:nvPr>
            <p:ph type="title"/>
          </p:nvPr>
        </p:nvSpPr>
        <p:spPr>
          <a:xfrm>
            <a:off x="0" y="891228"/>
            <a:ext cx="70833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Homogeneidad y representatividad estadística</a:t>
            </a:r>
            <a:endParaRPr/>
          </a:p>
        </p:txBody>
      </p:sp>
      <p:sp>
        <p:nvSpPr>
          <p:cNvPr id="181" name="Google Shape;181;g32449c0ccaa_0_174"/>
          <p:cNvSpPr txBox="1"/>
          <p:nvPr/>
        </p:nvSpPr>
        <p:spPr>
          <a:xfrm>
            <a:off x="6791325" y="4435092"/>
            <a:ext cx="51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g32449c0ccaa_0_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579" y="2565291"/>
            <a:ext cx="6008915" cy="3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2449c0ccaa_0_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4291" y="2870593"/>
            <a:ext cx="2761755" cy="2761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32449c0ccaa_0_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1475" y="0"/>
            <a:ext cx="1362525" cy="11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449c0ccaa_0_183"/>
          <p:cNvSpPr txBox="1"/>
          <p:nvPr>
            <p:ph idx="12" type="sldNum"/>
          </p:nvPr>
        </p:nvSpPr>
        <p:spPr>
          <a:xfrm>
            <a:off x="6583680" y="8503920"/>
            <a:ext cx="2103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" name="Google Shape;190;g32449c0ccaa_0_183"/>
          <p:cNvSpPr txBox="1"/>
          <p:nvPr>
            <p:ph type="title"/>
          </p:nvPr>
        </p:nvSpPr>
        <p:spPr>
          <a:xfrm>
            <a:off x="0" y="904747"/>
            <a:ext cx="38181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Validación del Modelo</a:t>
            </a:r>
            <a:endParaRPr/>
          </a:p>
        </p:txBody>
      </p:sp>
      <p:sp>
        <p:nvSpPr>
          <p:cNvPr id="191" name="Google Shape;191;g32449c0ccaa_0_183"/>
          <p:cNvSpPr txBox="1"/>
          <p:nvPr/>
        </p:nvSpPr>
        <p:spPr>
          <a:xfrm>
            <a:off x="6791325" y="4435092"/>
            <a:ext cx="51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g32449c0ccaa_0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850" y="1914675"/>
            <a:ext cx="7435425" cy="415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2449c0ccaa_0_190"/>
          <p:cNvSpPr txBox="1"/>
          <p:nvPr>
            <p:ph idx="12" type="sldNum"/>
          </p:nvPr>
        </p:nvSpPr>
        <p:spPr>
          <a:xfrm>
            <a:off x="6583680" y="8503920"/>
            <a:ext cx="2103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g32449c0ccaa_0_190"/>
          <p:cNvSpPr txBox="1"/>
          <p:nvPr>
            <p:ph type="title"/>
          </p:nvPr>
        </p:nvSpPr>
        <p:spPr>
          <a:xfrm>
            <a:off x="0" y="899701"/>
            <a:ext cx="13713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Hold Out</a:t>
            </a:r>
            <a:endParaRPr/>
          </a:p>
        </p:txBody>
      </p:sp>
      <p:sp>
        <p:nvSpPr>
          <p:cNvPr id="199" name="Google Shape;199;g32449c0ccaa_0_190"/>
          <p:cNvSpPr txBox="1"/>
          <p:nvPr/>
        </p:nvSpPr>
        <p:spPr>
          <a:xfrm>
            <a:off x="6791325" y="4435092"/>
            <a:ext cx="51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g32449c0ccaa_0_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193" y="2387107"/>
            <a:ext cx="6899563" cy="3666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449c0ccaa_0_247"/>
          <p:cNvSpPr txBox="1"/>
          <p:nvPr>
            <p:ph idx="12" type="sldNum"/>
          </p:nvPr>
        </p:nvSpPr>
        <p:spPr>
          <a:xfrm>
            <a:off x="6583680" y="8503920"/>
            <a:ext cx="2103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" name="Google Shape;206;g32449c0ccaa_0_247"/>
          <p:cNvSpPr txBox="1"/>
          <p:nvPr>
            <p:ph type="title"/>
          </p:nvPr>
        </p:nvSpPr>
        <p:spPr>
          <a:xfrm>
            <a:off x="66875" y="921250"/>
            <a:ext cx="76848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Ejemplo de bibliotecas para Machine Learning</a:t>
            </a:r>
            <a:endParaRPr/>
          </a:p>
        </p:txBody>
      </p:sp>
      <p:sp>
        <p:nvSpPr>
          <p:cNvPr id="207" name="Google Shape;207;g32449c0ccaa_0_247"/>
          <p:cNvSpPr txBox="1"/>
          <p:nvPr/>
        </p:nvSpPr>
        <p:spPr>
          <a:xfrm>
            <a:off x="6791325" y="4435092"/>
            <a:ext cx="51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32449c0ccaa_0_247"/>
          <p:cNvSpPr/>
          <p:nvPr/>
        </p:nvSpPr>
        <p:spPr>
          <a:xfrm>
            <a:off x="4453217" y="3182779"/>
            <a:ext cx="237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32449c0ccaa_0_247"/>
          <p:cNvSpPr/>
          <p:nvPr/>
        </p:nvSpPr>
        <p:spPr>
          <a:xfrm>
            <a:off x="4453217" y="3182779"/>
            <a:ext cx="237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32449c0ccaa_0_247"/>
          <p:cNvSpPr/>
          <p:nvPr/>
        </p:nvSpPr>
        <p:spPr>
          <a:xfrm>
            <a:off x="4453217" y="3182779"/>
            <a:ext cx="237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g32449c0ccaa_0_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76" y="2584328"/>
            <a:ext cx="4334493" cy="2241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32449c0ccaa_0_2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2655" y="2584329"/>
            <a:ext cx="4334495" cy="224174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32449c0ccaa_0_247"/>
          <p:cNvSpPr txBox="1"/>
          <p:nvPr/>
        </p:nvSpPr>
        <p:spPr>
          <a:xfrm>
            <a:off x="3055591" y="5566712"/>
            <a:ext cx="303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https://scikit-learn.org/stable/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2449c0ccaa_0_4"/>
          <p:cNvSpPr txBox="1"/>
          <p:nvPr>
            <p:ph type="title"/>
          </p:nvPr>
        </p:nvSpPr>
        <p:spPr>
          <a:xfrm>
            <a:off x="795548" y="973632"/>
            <a:ext cx="755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Multidimensional</a:t>
            </a:r>
            <a:r>
              <a:rPr lang="en-US"/>
              <a:t> Visualization</a:t>
            </a:r>
            <a:endParaRPr/>
          </a:p>
        </p:txBody>
      </p:sp>
      <p:pic>
        <p:nvPicPr>
          <p:cNvPr id="219" name="Google Shape;219;g32449c0ccaa_0_4"/>
          <p:cNvPicPr preferRelativeResize="0"/>
          <p:nvPr/>
        </p:nvPicPr>
        <p:blipFill rotWithShape="1">
          <a:blip r:embed="rId3">
            <a:alphaModFix/>
          </a:blip>
          <a:srcRect b="3975" l="4906" r="5221" t="0"/>
          <a:stretch/>
        </p:blipFill>
        <p:spPr>
          <a:xfrm>
            <a:off x="203619" y="2239695"/>
            <a:ext cx="8574219" cy="3715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2449c0ccaa_0_326"/>
          <p:cNvSpPr txBox="1"/>
          <p:nvPr>
            <p:ph idx="12" type="sldNum"/>
          </p:nvPr>
        </p:nvSpPr>
        <p:spPr>
          <a:xfrm>
            <a:off x="6583680" y="8503920"/>
            <a:ext cx="2103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" name="Google Shape;225;g32449c0ccaa_0_326"/>
          <p:cNvSpPr txBox="1"/>
          <p:nvPr>
            <p:ph type="title"/>
          </p:nvPr>
        </p:nvSpPr>
        <p:spPr>
          <a:xfrm>
            <a:off x="0" y="892326"/>
            <a:ext cx="64194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Feature Selection auto Machine Learning</a:t>
            </a:r>
            <a:endParaRPr/>
          </a:p>
        </p:txBody>
      </p:sp>
      <p:sp>
        <p:nvSpPr>
          <p:cNvPr id="226" name="Google Shape;226;g32449c0ccaa_0_326"/>
          <p:cNvSpPr/>
          <p:nvPr/>
        </p:nvSpPr>
        <p:spPr>
          <a:xfrm>
            <a:off x="4453217" y="3182779"/>
            <a:ext cx="237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32449c0ccaa_0_326"/>
          <p:cNvSpPr/>
          <p:nvPr/>
        </p:nvSpPr>
        <p:spPr>
          <a:xfrm>
            <a:off x="4453217" y="3182779"/>
            <a:ext cx="237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32449c0ccaa_0_326"/>
          <p:cNvSpPr/>
          <p:nvPr/>
        </p:nvSpPr>
        <p:spPr>
          <a:xfrm>
            <a:off x="4453217" y="3182779"/>
            <a:ext cx="237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g32449c0ccaa_0_3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566" y="1775554"/>
            <a:ext cx="7612874" cy="465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449c0ccaa_0_0"/>
          <p:cNvSpPr txBox="1"/>
          <p:nvPr>
            <p:ph type="title"/>
          </p:nvPr>
        </p:nvSpPr>
        <p:spPr>
          <a:xfrm>
            <a:off x="795548" y="973632"/>
            <a:ext cx="755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SVD</a:t>
            </a:r>
            <a:endParaRPr/>
          </a:p>
        </p:txBody>
      </p:sp>
      <p:sp>
        <p:nvSpPr>
          <p:cNvPr id="235" name="Google Shape;235;g32449c0ccaa_0_0"/>
          <p:cNvSpPr txBox="1"/>
          <p:nvPr/>
        </p:nvSpPr>
        <p:spPr>
          <a:xfrm>
            <a:off x="528650" y="1717400"/>
            <a:ext cx="818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singular values (sss)</a:t>
            </a:r>
            <a:r>
              <a:rPr lang="en-US" sz="1100">
                <a:solidFill>
                  <a:schemeClr val="dk1"/>
                </a:solidFill>
              </a:rPr>
              <a:t> from SVD are used to measure the </a:t>
            </a:r>
            <a:r>
              <a:rPr b="1" lang="en-US" sz="1100">
                <a:solidFill>
                  <a:schemeClr val="dk1"/>
                </a:solidFill>
              </a:rPr>
              <a:t>importance of each component</a:t>
            </a:r>
            <a:r>
              <a:rPr lang="en-US" sz="1100">
                <a:solidFill>
                  <a:schemeClr val="dk1"/>
                </a:solidFill>
              </a:rPr>
              <a:t> in capturing the variance of the data.</a:t>
            </a:r>
            <a:endParaRPr/>
          </a:p>
        </p:txBody>
      </p:sp>
      <p:pic>
        <p:nvPicPr>
          <p:cNvPr id="236" name="Google Shape;236;g32449c0cca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50" y="2258625"/>
            <a:ext cx="4599299" cy="22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32449c0cca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50" y="4490773"/>
            <a:ext cx="4116552" cy="230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32449c0ccaa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2050" y="2223800"/>
            <a:ext cx="3761850" cy="340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2449c0ccaa_0_8"/>
          <p:cNvSpPr txBox="1"/>
          <p:nvPr>
            <p:ph type="title"/>
          </p:nvPr>
        </p:nvSpPr>
        <p:spPr>
          <a:xfrm>
            <a:off x="795548" y="973632"/>
            <a:ext cx="755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PCA </a:t>
            </a:r>
            <a:endParaRPr/>
          </a:p>
        </p:txBody>
      </p:sp>
      <p:sp>
        <p:nvSpPr>
          <p:cNvPr id="244" name="Google Shape;244;g32449c0ccaa_0_8"/>
          <p:cNvSpPr txBox="1"/>
          <p:nvPr/>
        </p:nvSpPr>
        <p:spPr>
          <a:xfrm>
            <a:off x="301700" y="1891450"/>
            <a:ext cx="5558400" cy="46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Use Cases for PCA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Dimensionality Reduction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Reducing the number of features for datasets with many variables while retaining variance.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Data Visualization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Projecting high-dimensional data into 2D or 3D for easier visualization.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Feature Extraction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Creating new, uncorrelated features (principal components) for machine learning.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Noise Filtering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Removing less significant components that represent noise in the data.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Image Compression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Reducing image dimensions while preserving essential details.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Anomaly Detection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Identifying unusual data points by comparing their projections on principal components.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Finance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Identifying key factors that drive asset returns (e.g., stock market analysis).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Genomics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>
                <a:solidFill>
                  <a:schemeClr val="dk1"/>
                </a:solidFill>
              </a:rPr>
              <a:t>Reducing dimensions in large-scale gene expression datasets for clustering or visualization.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45" name="Google Shape;245;g32449c0ccaa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100" y="1808857"/>
            <a:ext cx="2979101" cy="2267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2449c0ccaa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8050" y="4484072"/>
            <a:ext cx="2979101" cy="1730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2449c0ccaa_0_399"/>
          <p:cNvSpPr txBox="1"/>
          <p:nvPr>
            <p:ph type="title"/>
          </p:nvPr>
        </p:nvSpPr>
        <p:spPr>
          <a:xfrm>
            <a:off x="795548" y="973632"/>
            <a:ext cx="755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Cluster Analysis 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2449c0ccaa_0_410"/>
          <p:cNvSpPr txBox="1"/>
          <p:nvPr>
            <p:ph type="title"/>
          </p:nvPr>
        </p:nvSpPr>
        <p:spPr>
          <a:xfrm>
            <a:off x="795548" y="973632"/>
            <a:ext cx="755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Appendix </a:t>
            </a:r>
            <a:endParaRPr/>
          </a:p>
        </p:txBody>
      </p:sp>
      <p:pic>
        <p:nvPicPr>
          <p:cNvPr id="257" name="Google Shape;257;g32449c0ccaa_0_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00" y="4128075"/>
            <a:ext cx="3546896" cy="23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32449c0ccaa_0_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575" y="4128075"/>
            <a:ext cx="4207324" cy="237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32449c0ccaa_0_4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6825" y="1589750"/>
            <a:ext cx="4272251" cy="22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32449c0ccaa_0_4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000" y="1559863"/>
            <a:ext cx="3811493" cy="230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6a41dc3ae_0_22"/>
          <p:cNvSpPr txBox="1"/>
          <p:nvPr>
            <p:ph type="title"/>
          </p:nvPr>
        </p:nvSpPr>
        <p:spPr>
          <a:xfrm>
            <a:off x="795548" y="973632"/>
            <a:ext cx="755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95" name="Google Shape;95;g316a41dc3ae_0_22"/>
          <p:cNvSpPr txBox="1"/>
          <p:nvPr/>
        </p:nvSpPr>
        <p:spPr>
          <a:xfrm>
            <a:off x="919000" y="2263025"/>
            <a:ext cx="6616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 to Supervised 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Unsupervised Learning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SVD &amp; PCA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 means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PCA + Clustering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acc86d7da_0_25"/>
          <p:cNvSpPr txBox="1"/>
          <p:nvPr>
            <p:ph type="title"/>
          </p:nvPr>
        </p:nvSpPr>
        <p:spPr>
          <a:xfrm>
            <a:off x="795548" y="973632"/>
            <a:ext cx="755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Q&amp;A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449c0ccaa_0_52"/>
          <p:cNvSpPr txBox="1"/>
          <p:nvPr>
            <p:ph idx="12" type="sldNum"/>
          </p:nvPr>
        </p:nvSpPr>
        <p:spPr>
          <a:xfrm>
            <a:off x="6583680" y="8503920"/>
            <a:ext cx="2103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g32449c0ccaa_0_52"/>
          <p:cNvSpPr txBox="1"/>
          <p:nvPr>
            <p:ph type="title"/>
          </p:nvPr>
        </p:nvSpPr>
        <p:spPr>
          <a:xfrm>
            <a:off x="52873" y="1015901"/>
            <a:ext cx="7552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¿Qué es Machine Learning?</a:t>
            </a:r>
            <a:endParaRPr/>
          </a:p>
        </p:txBody>
      </p:sp>
      <p:pic>
        <p:nvPicPr>
          <p:cNvPr id="103" name="Google Shape;103;g32449c0ccaa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669" y="3979297"/>
            <a:ext cx="3208415" cy="208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32449c0ccaa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672" y="1702276"/>
            <a:ext cx="3208411" cy="211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32449c0ccaa_0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585" y="3970259"/>
            <a:ext cx="2990083" cy="210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32449c0ccaa_0_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4451" y="1702280"/>
            <a:ext cx="2990086" cy="209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32449c0ccaa_0_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87295" y="1385199"/>
            <a:ext cx="2441015" cy="4593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2449c0ccaa_0_63"/>
          <p:cNvSpPr txBox="1"/>
          <p:nvPr>
            <p:ph idx="12" type="sldNum"/>
          </p:nvPr>
        </p:nvSpPr>
        <p:spPr>
          <a:xfrm>
            <a:off x="6583680" y="8503920"/>
            <a:ext cx="2103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g32449c0ccaa_0_63"/>
          <p:cNvSpPr txBox="1"/>
          <p:nvPr>
            <p:ph type="title"/>
          </p:nvPr>
        </p:nvSpPr>
        <p:spPr>
          <a:xfrm>
            <a:off x="-2" y="984876"/>
            <a:ext cx="7552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¿Qué no es Machine Learning?</a:t>
            </a:r>
            <a:endParaRPr/>
          </a:p>
        </p:txBody>
      </p:sp>
      <p:pic>
        <p:nvPicPr>
          <p:cNvPr id="115" name="Google Shape;115;g32449c0ccaa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25" y="1669931"/>
            <a:ext cx="4977149" cy="307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32449c0ccaa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1950" y="1669933"/>
            <a:ext cx="3736202" cy="4098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2449c0ccaa_0_121"/>
          <p:cNvSpPr txBox="1"/>
          <p:nvPr>
            <p:ph idx="12" type="sldNum"/>
          </p:nvPr>
        </p:nvSpPr>
        <p:spPr>
          <a:xfrm>
            <a:off x="6583680" y="8503920"/>
            <a:ext cx="2103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g32449c0ccaa_0_121"/>
          <p:cNvSpPr txBox="1"/>
          <p:nvPr>
            <p:ph type="title"/>
          </p:nvPr>
        </p:nvSpPr>
        <p:spPr>
          <a:xfrm>
            <a:off x="52723" y="984851"/>
            <a:ext cx="7552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ML Lifecycle</a:t>
            </a:r>
            <a:endParaRPr/>
          </a:p>
        </p:txBody>
      </p:sp>
      <p:sp>
        <p:nvSpPr>
          <p:cNvPr id="124" name="Google Shape;124;g32449c0ccaa_0_121"/>
          <p:cNvSpPr txBox="1"/>
          <p:nvPr/>
        </p:nvSpPr>
        <p:spPr>
          <a:xfrm>
            <a:off x="52725" y="1601349"/>
            <a:ext cx="8876100" cy="4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1" i="0" lang="en-US" sz="800" u="none" cap="none" strike="noStrike">
                <a:solidFill>
                  <a:srgbClr val="70AD47"/>
                </a:solidFill>
                <a:latin typeface="Arial"/>
                <a:ea typeface="Arial"/>
                <a:cs typeface="Arial"/>
                <a:sym typeface="Arial"/>
              </a:rPr>
              <a:t>Obtain Data</a:t>
            </a:r>
            <a:r>
              <a:rPr b="0" i="0" lang="en-US" sz="800" u="none" cap="none" strike="noStrike">
                <a:solidFill>
                  <a:srgbClr val="70AD47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200"/>
          </a:p>
          <a:p>
            <a:pPr indent="-22225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Acquire the dataset from various sources such as databases, 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, files, repositories, </a:t>
            </a:r>
            <a:r>
              <a:rPr b="1" i="0" lang="en-US" sz="9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web scraping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Open Data 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,or any other 3</a:t>
            </a:r>
            <a:r>
              <a:rPr b="0" baseline="3000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party data in general like data Brokers that offer 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alternative data for data enrichment </a:t>
            </a:r>
            <a:endParaRPr b="1" i="0" sz="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Ensure data integrity and verify that the dataset is suitable for the intended machine learning task.</a:t>
            </a:r>
            <a:endParaRPr sz="1200"/>
          </a:p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1" i="0" lang="en-US" sz="800" u="none" cap="none" strike="noStrike">
                <a:solidFill>
                  <a:srgbClr val="70AD47"/>
                </a:solidFill>
                <a:latin typeface="Arial"/>
                <a:ea typeface="Arial"/>
                <a:cs typeface="Arial"/>
                <a:sym typeface="Arial"/>
              </a:rPr>
              <a:t>Explore Data</a:t>
            </a:r>
            <a:r>
              <a:rPr b="0" i="0" lang="en-US" sz="800" u="none" cap="none" strike="noStrike">
                <a:solidFill>
                  <a:srgbClr val="70AD47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200"/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Perform exploratory data analysis (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) to understand the structure, patterns, and characteristics of the dataset.</a:t>
            </a:r>
            <a:endParaRPr sz="1200"/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Summarize statistics, visualize data distributions, and identify potential issues such as 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missing values, outliers, or class imbalances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/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Explore relationships between variables using 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correlation analysis 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or other statistical techniques.</a:t>
            </a:r>
            <a:endParaRPr sz="1200"/>
          </a:p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1" i="0" lang="en-US" sz="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Preprocess and Clean Data</a:t>
            </a:r>
            <a:r>
              <a:rPr b="0" i="0" lang="en-US" sz="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200"/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Handle missing values using techniques like imputation or deletion.</a:t>
            </a:r>
            <a:endParaRPr sz="1200"/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Encode categorical variables using methods such as 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one-hot encoding or label encoding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/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Scale numerical features to ensure they have similar ranges and variances, using techniques like 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StandardScaler or MinMaxScaler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/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Handle outliers and anomalies appropriately, considering removal, transformation, or capping techniques.</a:t>
            </a:r>
            <a:endParaRPr sz="1200"/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Address class imbalances using sampling techniques such as 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oversampling or undersampling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/>
          </a:p>
          <a:p>
            <a:pPr indent="-22225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b="0" i="0" lang="en-US" sz="9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Identify and select the most relevant features from the dataset that contribute significantly to the predictive power of the model. </a:t>
            </a:r>
            <a:r>
              <a:rPr b="1" i="0" lang="en-US" sz="9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(Feature Selection)</a:t>
            </a:r>
            <a:endParaRPr sz="1200"/>
          </a:p>
          <a:p>
            <a:pPr indent="-22225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b="0" i="0" lang="en-US" sz="9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Reduce dimensionality and computational complexity by removing irrelevant or redundant features.  </a:t>
            </a:r>
            <a:r>
              <a:rPr b="1" i="0" lang="en-US" sz="9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(PCA)</a:t>
            </a:r>
            <a:endParaRPr b="1" i="0" sz="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1" i="0" lang="en-US" sz="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Model Data</a:t>
            </a:r>
            <a:r>
              <a:rPr b="0" i="0" lang="en-US" sz="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200"/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Select an appropriate machine learning algorithm or ensemble of algorithms based on the problem type (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classification, regression, clustering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) and the dataset characteristics.</a:t>
            </a:r>
            <a:endParaRPr sz="1200"/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Split the dataset into training, validation, and test sets using techniques like cross-validation or holdout validation. ( 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Data Partition )</a:t>
            </a:r>
            <a:endParaRPr sz="1200"/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Train the model using the training dataset and monitor its performance on the validation set to prevent 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overfitting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/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Tune hyperparameters 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using techniques like grid search or randomized search to optimize model performance</a:t>
            </a:r>
            <a:endParaRPr sz="1200"/>
          </a:p>
          <a:p>
            <a:pPr indent="-2159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1" i="0" lang="en-US" sz="9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Bootstrapping</a:t>
            </a:r>
            <a:r>
              <a:rPr b="0" i="0" lang="en-US" sz="9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is a resampling technique where multiple samples are drawn with replacement from the original dataset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/>
          </a:p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1" i="0" lang="en-US" sz="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Evaluate Model</a:t>
            </a:r>
            <a:r>
              <a:rPr b="0" i="0" lang="en-US" sz="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200"/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Assess the performance of the trained model using evaluation metrics appropriate for the specific problem domain (e.g., 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accuracy, precision, recall, F1-score, ROC-AUC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200"/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Use techniques like 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cross-validation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to obtain robust estimates of model performance and detect overfitting.</a:t>
            </a:r>
            <a:endParaRPr sz="1200"/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Visualize model performance using metrics such as learning curves, ROC curves, or confusion matrices to gain insights into its behavior.</a:t>
            </a:r>
            <a:endParaRPr sz="1200"/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Interpret model predictions and analyze errors to identify areas for improvement.</a:t>
            </a:r>
            <a:endParaRPr sz="1200"/>
          </a:p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1" i="0" lang="en-US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Iterate and Improve</a:t>
            </a:r>
            <a:r>
              <a:rPr b="0" i="0" lang="en-US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200"/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Analyze the model's performance and iteratively refine it by tuning hyperparameters, trying different algorithms, or incorporating additional features.</a:t>
            </a:r>
            <a:endParaRPr sz="1200"/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Experiment with feature selection techniques to identify the most informative features and reduce dimensionality.</a:t>
            </a:r>
            <a:endParaRPr sz="1200"/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Regularize the model to prevent overfitting and improve generalization performance.</a:t>
            </a:r>
            <a:endParaRPr sz="1200"/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Incorporate domain knowledge and insights gained from the evaluation phase to enhance model interpretability and effectiveness.</a:t>
            </a:r>
            <a:endParaRPr sz="1200"/>
          </a:p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1" i="0" lang="en-US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Deploy Model</a:t>
            </a:r>
            <a:r>
              <a:rPr b="0" i="0" lang="en-US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200"/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Once the model achieves satisfactory performance, deploy it into production where it can make predictions on new, unseen data.</a:t>
            </a:r>
            <a:endParaRPr sz="1200"/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Integrate the model into an application or system where it can be accessed by end-users or other systems.</a:t>
            </a:r>
            <a:endParaRPr sz="1200"/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Monitor the model's performance in production and implement mechanisms for model maintenance, retraining, and updating as needed.</a:t>
            </a:r>
            <a:endParaRPr sz="1200"/>
          </a:p>
        </p:txBody>
      </p:sp>
      <p:pic>
        <p:nvPicPr>
          <p:cNvPr id="125" name="Google Shape;125;g32449c0ccaa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8825" y="1756991"/>
            <a:ext cx="1441224" cy="1444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449c0ccaa_0_129"/>
          <p:cNvSpPr txBox="1"/>
          <p:nvPr>
            <p:ph idx="12" type="sldNum"/>
          </p:nvPr>
        </p:nvSpPr>
        <p:spPr>
          <a:xfrm>
            <a:off x="6583680" y="8503920"/>
            <a:ext cx="2103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g32449c0ccaa_0_129"/>
          <p:cNvSpPr txBox="1"/>
          <p:nvPr>
            <p:ph type="title"/>
          </p:nvPr>
        </p:nvSpPr>
        <p:spPr>
          <a:xfrm>
            <a:off x="0" y="905103"/>
            <a:ext cx="48324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Regresión - Clasificación</a:t>
            </a:r>
            <a:endParaRPr/>
          </a:p>
        </p:txBody>
      </p:sp>
      <p:sp>
        <p:nvSpPr>
          <p:cNvPr id="132" name="Google Shape;132;g32449c0ccaa_0_129"/>
          <p:cNvSpPr/>
          <p:nvPr/>
        </p:nvSpPr>
        <p:spPr>
          <a:xfrm>
            <a:off x="4453217" y="3182779"/>
            <a:ext cx="237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32449c0ccaa_0_129"/>
          <p:cNvSpPr/>
          <p:nvPr/>
        </p:nvSpPr>
        <p:spPr>
          <a:xfrm>
            <a:off x="4453217" y="3182779"/>
            <a:ext cx="237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32449c0ccaa_0_129"/>
          <p:cNvSpPr/>
          <p:nvPr/>
        </p:nvSpPr>
        <p:spPr>
          <a:xfrm>
            <a:off x="4453217" y="3182779"/>
            <a:ext cx="237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32449c0ccaa_0_129"/>
          <p:cNvSpPr/>
          <p:nvPr/>
        </p:nvSpPr>
        <p:spPr>
          <a:xfrm>
            <a:off x="4453217" y="3182779"/>
            <a:ext cx="237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32449c0ccaa_0_129"/>
          <p:cNvSpPr/>
          <p:nvPr/>
        </p:nvSpPr>
        <p:spPr>
          <a:xfrm>
            <a:off x="4453217" y="3182779"/>
            <a:ext cx="237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32449c0ccaa_0_129"/>
          <p:cNvSpPr/>
          <p:nvPr/>
        </p:nvSpPr>
        <p:spPr>
          <a:xfrm>
            <a:off x="4453217" y="3182779"/>
            <a:ext cx="237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g32449c0ccaa_0_129"/>
          <p:cNvPicPr preferRelativeResize="0"/>
          <p:nvPr/>
        </p:nvPicPr>
        <p:blipFill rotWithShape="1">
          <a:blip r:embed="rId3">
            <a:alphaModFix/>
          </a:blip>
          <a:srcRect b="0" l="3545" r="7605" t="27651"/>
          <a:stretch/>
        </p:blipFill>
        <p:spPr>
          <a:xfrm>
            <a:off x="2191144" y="1534504"/>
            <a:ext cx="4512624" cy="268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32449c0ccaa_0_129"/>
          <p:cNvPicPr preferRelativeResize="0"/>
          <p:nvPr/>
        </p:nvPicPr>
        <p:blipFill rotWithShape="1">
          <a:blip r:embed="rId4">
            <a:alphaModFix/>
          </a:blip>
          <a:srcRect b="0" l="4686" r="9646" t="52925"/>
          <a:stretch/>
        </p:blipFill>
        <p:spPr>
          <a:xfrm>
            <a:off x="2109351" y="4339572"/>
            <a:ext cx="4925341" cy="2385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32449c0ccaa_0_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6400" y="4717023"/>
            <a:ext cx="1899025" cy="18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32449c0ccaa_0_129"/>
          <p:cNvSpPr/>
          <p:nvPr/>
        </p:nvSpPr>
        <p:spPr>
          <a:xfrm>
            <a:off x="7528925" y="2686767"/>
            <a:ext cx="1437000" cy="21579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Like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32449c0ccaa_0_129"/>
          <p:cNvSpPr txBox="1"/>
          <p:nvPr/>
        </p:nvSpPr>
        <p:spPr>
          <a:xfrm>
            <a:off x="7528925" y="2690336"/>
            <a:ext cx="1437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Like regression, classification is a supervised learning method and a workhorse of prediction.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b="0" i="0" lang="en-U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Attributes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r>
              <a:rPr b="0" i="0" lang="en-U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Target (class)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449c0ccaa_0_145"/>
          <p:cNvSpPr txBox="1"/>
          <p:nvPr>
            <p:ph idx="12" type="sldNum"/>
          </p:nvPr>
        </p:nvSpPr>
        <p:spPr>
          <a:xfrm>
            <a:off x="6583680" y="8503920"/>
            <a:ext cx="2103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g32449c0ccaa_0_145"/>
          <p:cNvSpPr txBox="1"/>
          <p:nvPr>
            <p:ph type="title"/>
          </p:nvPr>
        </p:nvSpPr>
        <p:spPr>
          <a:xfrm>
            <a:off x="0" y="904422"/>
            <a:ext cx="58563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Modelos supervisados y no supervisados</a:t>
            </a:r>
            <a:endParaRPr/>
          </a:p>
        </p:txBody>
      </p:sp>
      <p:sp>
        <p:nvSpPr>
          <p:cNvPr id="149" name="Google Shape;149;g32449c0ccaa_0_145"/>
          <p:cNvSpPr/>
          <p:nvPr/>
        </p:nvSpPr>
        <p:spPr>
          <a:xfrm>
            <a:off x="4453217" y="3182779"/>
            <a:ext cx="237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32449c0ccaa_0_145"/>
          <p:cNvSpPr/>
          <p:nvPr/>
        </p:nvSpPr>
        <p:spPr>
          <a:xfrm>
            <a:off x="4453217" y="3182779"/>
            <a:ext cx="237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32449c0ccaa_0_145"/>
          <p:cNvSpPr/>
          <p:nvPr/>
        </p:nvSpPr>
        <p:spPr>
          <a:xfrm>
            <a:off x="4453217" y="3182779"/>
            <a:ext cx="237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32449c0ccaa_0_145"/>
          <p:cNvSpPr/>
          <p:nvPr/>
        </p:nvSpPr>
        <p:spPr>
          <a:xfrm>
            <a:off x="4453217" y="3182779"/>
            <a:ext cx="237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32449c0ccaa_0_145"/>
          <p:cNvSpPr/>
          <p:nvPr/>
        </p:nvSpPr>
        <p:spPr>
          <a:xfrm>
            <a:off x="4453217" y="3182779"/>
            <a:ext cx="237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32449c0ccaa_0_145"/>
          <p:cNvSpPr/>
          <p:nvPr/>
        </p:nvSpPr>
        <p:spPr>
          <a:xfrm>
            <a:off x="4453217" y="3182779"/>
            <a:ext cx="237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g32449c0ccaa_0_145"/>
          <p:cNvPicPr preferRelativeResize="0"/>
          <p:nvPr/>
        </p:nvPicPr>
        <p:blipFill rotWithShape="1">
          <a:blip r:embed="rId3">
            <a:alphaModFix/>
          </a:blip>
          <a:srcRect b="0" l="0" r="0" t="911"/>
          <a:stretch/>
        </p:blipFill>
        <p:spPr>
          <a:xfrm>
            <a:off x="224976" y="1969612"/>
            <a:ext cx="8809801" cy="4003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2449c0ccaa_0_157"/>
          <p:cNvSpPr txBox="1"/>
          <p:nvPr>
            <p:ph idx="12" type="sldNum"/>
          </p:nvPr>
        </p:nvSpPr>
        <p:spPr>
          <a:xfrm>
            <a:off x="6583680" y="8503920"/>
            <a:ext cx="2103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g32449c0ccaa_0_157"/>
          <p:cNvSpPr txBox="1"/>
          <p:nvPr>
            <p:ph type="title"/>
          </p:nvPr>
        </p:nvSpPr>
        <p:spPr>
          <a:xfrm>
            <a:off x="0" y="889276"/>
            <a:ext cx="43281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Algoritmos populares</a:t>
            </a:r>
            <a:endParaRPr/>
          </a:p>
        </p:txBody>
      </p:sp>
      <p:pic>
        <p:nvPicPr>
          <p:cNvPr descr="A screenshot of a cell phone&#10;&#10;Description automatically generated" id="162" name="Google Shape;162;g32449c0ccaa_0_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" y="2911060"/>
            <a:ext cx="3763491" cy="28226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63" name="Google Shape;163;g32449c0ccaa_0_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3501" y="2420344"/>
            <a:ext cx="5236973" cy="33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32449c0ccaa_0_1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1166" y="1742319"/>
            <a:ext cx="2001173" cy="876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2449c0ccaa_0_165"/>
          <p:cNvSpPr txBox="1"/>
          <p:nvPr>
            <p:ph idx="12" type="sldNum"/>
          </p:nvPr>
        </p:nvSpPr>
        <p:spPr>
          <a:xfrm>
            <a:off x="6583680" y="8503920"/>
            <a:ext cx="2103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g32449c0ccaa_0_165"/>
          <p:cNvSpPr txBox="1"/>
          <p:nvPr>
            <p:ph type="title"/>
          </p:nvPr>
        </p:nvSpPr>
        <p:spPr>
          <a:xfrm>
            <a:off x="0" y="906375"/>
            <a:ext cx="33420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Data partitioning</a:t>
            </a:r>
            <a:endParaRPr/>
          </a:p>
        </p:txBody>
      </p:sp>
      <p:pic>
        <p:nvPicPr>
          <p:cNvPr id="171" name="Google Shape;171;g32449c0ccaa_0_165"/>
          <p:cNvPicPr preferRelativeResize="0"/>
          <p:nvPr/>
        </p:nvPicPr>
        <p:blipFill rotWithShape="1">
          <a:blip r:embed="rId3">
            <a:alphaModFix/>
          </a:blip>
          <a:srcRect b="0" l="0" r="0" t="14199"/>
          <a:stretch/>
        </p:blipFill>
        <p:spPr>
          <a:xfrm>
            <a:off x="306325" y="1537425"/>
            <a:ext cx="7802102" cy="45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32449c0ccaa_0_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2538" y="3370220"/>
            <a:ext cx="2728357" cy="73229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32449c0ccaa_0_165"/>
          <p:cNvSpPr txBox="1"/>
          <p:nvPr/>
        </p:nvSpPr>
        <p:spPr>
          <a:xfrm>
            <a:off x="6757021" y="6158025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32449c0ccaa_0_165"/>
          <p:cNvSpPr txBox="1"/>
          <p:nvPr/>
        </p:nvSpPr>
        <p:spPr>
          <a:xfrm>
            <a:off x="1888635" y="6201463"/>
            <a:ext cx="5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2024-06-10T11:36:01Z</dcterms:created>
  <dc:creator>Ana Hernandez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